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63" r:id="rId5"/>
    <p:sldId id="264" r:id="rId6"/>
    <p:sldId id="267" r:id="rId7"/>
    <p:sldId id="268" r:id="rId8"/>
    <p:sldId id="266" r:id="rId9"/>
    <p:sldId id="262" r:id="rId10"/>
    <p:sldId id="265" r:id="rId11"/>
    <p:sldId id="269" r:id="rId12"/>
    <p:sldId id="271" r:id="rId13"/>
    <p:sldId id="261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1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D091E-06FC-4E6F-A0C6-53CDA07E3C17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A2007-224E-407E-96B1-243172298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68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/>
            <a:fld id="{ACB1733C-0BE1-48D3-A766-CB80F2807055}" type="slidenum">
              <a:rPr lang="ru-RU" smtClean="0">
                <a:latin typeface="Arial" pitchFamily="34" charset="0"/>
              </a:rPr>
              <a:pPr defTabSz="912813"/>
              <a:t>9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D6011-4A3F-4AE6-BEE5-AB9EF59CF773}" type="datetime1">
              <a:rPr lang="ru-RU" smtClean="0"/>
              <a:t>05.02.2013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D855E-2415-4EB5-AD57-9A6B89F72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58907-BEB2-4792-9933-6C5E62B4FC3A}" type="datetime1">
              <a:rPr lang="ru-RU" smtClean="0"/>
              <a:t>05.02.2013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C46F4-B2C3-400C-821D-9A433DD136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94266-B98B-41B1-B8D0-D0A405557523}" type="datetime1">
              <a:rPr lang="ru-RU" smtClean="0"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C693B-3C56-4C0A-8B5A-9608C13D5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60FB2-9E53-4A01-9E59-3D89719E3A11}" type="datetime1">
              <a:rPr lang="ru-RU" smtClean="0"/>
              <a:t>05.02.2013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7859C-90EA-4B25-8EDB-49FD131DD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31924-098D-4B72-81B9-E3E8F5FE42F8}" type="datetime1">
              <a:rPr lang="ru-RU" smtClean="0"/>
              <a:t>05.02.2013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69A5C-C37E-48E8-AC30-4DF89CC45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D881B-C757-4C59-A6BA-23B59148E63F}" type="datetime1">
              <a:rPr lang="ru-RU" smtClean="0"/>
              <a:t>05.02.2013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DAC78-31F5-495D-890D-8A25B7E16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93FE3-2BAB-4A6B-8B7D-3A0FF5FDB24B}" type="datetime1">
              <a:rPr lang="ru-RU" smtClean="0"/>
              <a:t>05.02.2013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A344D-5D9F-47E4-A46C-E908A1F39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6998A-FAFA-4B54-B95A-AC048A8BB6D6}" type="datetime1">
              <a:rPr lang="ru-RU" smtClean="0"/>
              <a:t>05.02.2013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97609-EC0E-446B-9311-1E7B5EF58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38848-9A66-4FAA-A016-2700F389804D}" type="datetime1">
              <a:rPr lang="ru-RU" smtClean="0"/>
              <a:t>05.02.2013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AFFD2-A480-4674-8E2B-DE08E2847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BD6A1-E4E5-498B-8859-1BC5B6B73744}" type="datetime1">
              <a:rPr lang="ru-RU" smtClean="0"/>
              <a:t>05.02.2013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1B044-37F3-4830-AE7D-F31A3C169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07617-9402-4E0B-9D19-E5BBCB463162}" type="datetime1">
              <a:rPr lang="ru-RU" smtClean="0"/>
              <a:t>05.02.2013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5F145-21F0-4F2F-9C1A-DDC5A16E4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D92D0A-1855-4ACC-8238-2F25C21030DA}" type="datetime1">
              <a:rPr lang="ru-RU" smtClean="0"/>
              <a:t>05.02.2013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B6D4D9-79C5-4AAE-BF76-D788A3A64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0" r:id="rId4"/>
    <p:sldLayoutId id="2147483686" r:id="rId5"/>
    <p:sldLayoutId id="2147483681" r:id="rId6"/>
    <p:sldLayoutId id="2147483687" r:id="rId7"/>
    <p:sldLayoutId id="2147483688" r:id="rId8"/>
    <p:sldLayoutId id="2147483689" r:id="rId9"/>
    <p:sldLayoutId id="2147483682" r:id="rId10"/>
    <p:sldLayoutId id="2147483690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gif"/><Relationship Id="rId7" Type="http://schemas.openxmlformats.org/officeDocument/2006/relationships/image" Target="../media/image20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9.gif"/><Relationship Id="rId11" Type="http://schemas.openxmlformats.org/officeDocument/2006/relationships/slide" Target="slide13.xml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audio" Target="../media/audio1.wav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png"/><Relationship Id="rId9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28802"/>
            <a:ext cx="8458200" cy="12223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Урок русского языка в 4 классе</a:t>
            </a:r>
            <a:br>
              <a:rPr lang="ru-RU" dirty="0" smtClean="0"/>
            </a:br>
            <a:r>
              <a:rPr lang="ru-RU" dirty="0" smtClean="0"/>
              <a:t>«правописание безударных падежных окончаний имён прилагательных женского рода»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" y="357188"/>
            <a:ext cx="8458200" cy="9144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МКОУ «</a:t>
            </a:r>
            <a:r>
              <a:rPr lang="ru-RU" dirty="0" err="1" smtClean="0"/>
              <a:t>Омутская</a:t>
            </a:r>
            <a:r>
              <a:rPr lang="ru-RU" dirty="0" smtClean="0"/>
              <a:t> СОШ»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500563" y="4500563"/>
            <a:ext cx="4643437" cy="9144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sz="2400" dirty="0">
                <a:solidFill>
                  <a:schemeClr val="tx2">
                    <a:shade val="75000"/>
                  </a:schemeClr>
                </a:solidFill>
                <a:latin typeface="+mn-lt"/>
                <a:cs typeface="+mn-cs"/>
              </a:rPr>
              <a:t>Учитель: Никулина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sz="2400" dirty="0">
                <a:solidFill>
                  <a:schemeClr val="tx2">
                    <a:shade val="75000"/>
                  </a:schemeClr>
                </a:solidFill>
                <a:latin typeface="+mn-lt"/>
                <a:cs typeface="+mn-cs"/>
              </a:rPr>
              <a:t> Татьяна Николаевна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428875" y="5643563"/>
            <a:ext cx="4643438" cy="9144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sz="2400" dirty="0">
                <a:solidFill>
                  <a:schemeClr val="tx2">
                    <a:shade val="75000"/>
                  </a:schemeClr>
                </a:solidFill>
                <a:latin typeface="+mn-lt"/>
                <a:cs typeface="+mn-cs"/>
              </a:rPr>
              <a:t>С. </a:t>
            </a:r>
            <a:r>
              <a:rPr lang="ru-RU" sz="2400" dirty="0" err="1">
                <a:solidFill>
                  <a:schemeClr val="tx2">
                    <a:shade val="75000"/>
                  </a:schemeClr>
                </a:solidFill>
                <a:latin typeface="+mn-lt"/>
                <a:cs typeface="+mn-cs"/>
              </a:rPr>
              <a:t>Омутское</a:t>
            </a:r>
            <a:r>
              <a:rPr lang="ru-RU" sz="2400" dirty="0">
                <a:solidFill>
                  <a:schemeClr val="tx2">
                    <a:shade val="75000"/>
                  </a:schemeClr>
                </a:solidFill>
                <a:latin typeface="+mn-lt"/>
                <a:cs typeface="+mn-cs"/>
              </a:rPr>
              <a:t>- 2013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D855E-2415-4EB5-AD57-9A6B89F72A9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2844" y="571480"/>
            <a:ext cx="9144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Р.п.    Д.п.     Т.п.    П.п.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Какой?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-ой    -ей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5286388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Стр. 18 правило</a:t>
            </a:r>
            <a:endParaRPr lang="ru-RU" sz="4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428604"/>
            <a:ext cx="7715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Monotype Corsiva" pitchFamily="66" charset="0"/>
                <a:cs typeface="Times New Roman" pitchFamily="18" charset="0"/>
              </a:rPr>
              <a:t>Шестое февраля.</a:t>
            </a:r>
          </a:p>
          <a:p>
            <a:pPr algn="ctr"/>
            <a:r>
              <a:rPr lang="ru-RU" sz="6000" dirty="0" smtClean="0">
                <a:latin typeface="Monotype Corsiva" pitchFamily="66" charset="0"/>
                <a:cs typeface="Times New Roman" pitchFamily="18" charset="0"/>
              </a:rPr>
              <a:t>Классная работа.</a:t>
            </a:r>
            <a:endParaRPr lang="ru-RU" sz="60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714620"/>
            <a:ext cx="7715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 smtClean="0">
                <a:latin typeface="Monotype Corsiva" pitchFamily="66" charset="0"/>
                <a:cs typeface="Times New Roman" pitchFamily="18" charset="0"/>
              </a:rPr>
              <a:t>Пп</a:t>
            </a:r>
            <a:r>
              <a:rPr lang="ru-RU" sz="6000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6000" dirty="0" err="1" smtClean="0">
                <a:latin typeface="Monotype Corsiva" pitchFamily="66" charset="0"/>
                <a:cs typeface="Times New Roman" pitchFamily="18" charset="0"/>
              </a:rPr>
              <a:t>пт</a:t>
            </a:r>
            <a:r>
              <a:rPr lang="ru-RU" sz="6000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6000" dirty="0" err="1" smtClean="0">
                <a:latin typeface="Monotype Corsiva" pitchFamily="66" charset="0"/>
                <a:cs typeface="Times New Roman" pitchFamily="18" charset="0"/>
              </a:rPr>
              <a:t>Тт</a:t>
            </a:r>
            <a:endParaRPr lang="ru-RU" sz="60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357166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Стр. 19, упр. 315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 descr="4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0938"/>
            <a:ext cx="1979613" cy="2663825"/>
          </a:xfrm>
          <a:prstGeom prst="rect">
            <a:avLst/>
          </a:prstGeom>
          <a:noFill/>
        </p:spPr>
      </p:pic>
      <p:pic>
        <p:nvPicPr>
          <p:cNvPr id="4113" name="Picture 17" descr="4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14740">
            <a:off x="395288" y="2997200"/>
            <a:ext cx="1979612" cy="2089150"/>
          </a:xfrm>
          <a:prstGeom prst="rect">
            <a:avLst/>
          </a:prstGeom>
          <a:noFill/>
        </p:spPr>
      </p:pic>
      <p:pic>
        <p:nvPicPr>
          <p:cNvPr id="4106" name="Picture 10" descr="bcd7b362ac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9144000" y="3573463"/>
            <a:ext cx="2952750" cy="2362200"/>
          </a:xfrm>
          <a:prstGeom prst="rect">
            <a:avLst/>
          </a:prstGeom>
          <a:noFill/>
        </p:spPr>
      </p:pic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755650" y="333375"/>
            <a:ext cx="1728788" cy="1150938"/>
          </a:xfrm>
          <a:prstGeom prst="cloudCallout">
            <a:avLst>
              <a:gd name="adj1" fmla="val -53398"/>
              <a:gd name="adj2" fmla="val 31519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chemeClr val="accent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4110" name="Picture 14" descr="bcd7b362ac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3635375" y="2636838"/>
            <a:ext cx="3024188" cy="2544762"/>
          </a:xfrm>
          <a:prstGeom prst="rect">
            <a:avLst/>
          </a:prstGeom>
          <a:noFill/>
        </p:spPr>
      </p:pic>
      <p:sp>
        <p:nvSpPr>
          <p:cNvPr id="4111" name="AutoShape 15"/>
          <p:cNvSpPr>
            <a:spLocks noChangeArrowheads="1"/>
          </p:cNvSpPr>
          <p:nvPr/>
        </p:nvSpPr>
        <p:spPr bwMode="auto">
          <a:xfrm>
            <a:off x="7380288" y="333375"/>
            <a:ext cx="1368425" cy="863600"/>
          </a:xfrm>
          <a:prstGeom prst="cloudCallout">
            <a:avLst>
              <a:gd name="adj1" fmla="val -50116"/>
              <a:gd name="adj2" fmla="val 10296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chemeClr val="accent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12" name="AutoShape 16"/>
          <p:cNvSpPr>
            <a:spLocks noChangeArrowheads="1"/>
          </p:cNvSpPr>
          <p:nvPr/>
        </p:nvSpPr>
        <p:spPr bwMode="auto">
          <a:xfrm>
            <a:off x="3059113" y="908050"/>
            <a:ext cx="1370012" cy="865188"/>
          </a:xfrm>
          <a:prstGeom prst="cloudCallout">
            <a:avLst>
              <a:gd name="adj1" fmla="val -49884"/>
              <a:gd name="adj2" fmla="val 43394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chemeClr val="accent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4114" name="Picture 18" descr="4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2420938"/>
            <a:ext cx="2124075" cy="2879725"/>
          </a:xfrm>
          <a:prstGeom prst="rect">
            <a:avLst/>
          </a:prstGeom>
          <a:noFill/>
        </p:spPr>
      </p:pic>
      <p:pic>
        <p:nvPicPr>
          <p:cNvPr id="4115" name="Picture 19" descr="4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142043" flipH="1">
            <a:off x="6877050" y="3141663"/>
            <a:ext cx="1512888" cy="2089150"/>
          </a:xfrm>
          <a:prstGeom prst="rect">
            <a:avLst/>
          </a:prstGeom>
          <a:noFill/>
        </p:spPr>
      </p:pic>
      <p:pic>
        <p:nvPicPr>
          <p:cNvPr id="4122" name="Picture 26" descr="149"/>
          <p:cNvPicPr>
            <a:picLocks noChangeAspect="1" noChangeArrowheads="1" noCrop="1"/>
          </p:cNvPicPr>
          <p:nvPr/>
        </p:nvPicPr>
        <p:blipFill>
          <a:blip r:embed="rId6">
            <a:lum bright="-6000"/>
          </a:blip>
          <a:srcRect/>
          <a:stretch>
            <a:fillRect/>
          </a:stretch>
        </p:blipFill>
        <p:spPr bwMode="auto">
          <a:xfrm>
            <a:off x="3132138" y="4941888"/>
            <a:ext cx="663575" cy="865187"/>
          </a:xfrm>
          <a:prstGeom prst="rect">
            <a:avLst/>
          </a:prstGeom>
          <a:noFill/>
        </p:spPr>
      </p:pic>
      <p:pic>
        <p:nvPicPr>
          <p:cNvPr id="4123" name="Picture 27" descr="149"/>
          <p:cNvPicPr>
            <a:picLocks noChangeAspect="1" noChangeArrowheads="1" noCrop="1"/>
          </p:cNvPicPr>
          <p:nvPr/>
        </p:nvPicPr>
        <p:blipFill>
          <a:blip r:embed="rId6">
            <a:lum bright="-6000"/>
          </a:blip>
          <a:srcRect/>
          <a:stretch>
            <a:fillRect/>
          </a:stretch>
        </p:blipFill>
        <p:spPr bwMode="auto">
          <a:xfrm>
            <a:off x="4067175" y="5300663"/>
            <a:ext cx="663575" cy="865187"/>
          </a:xfrm>
          <a:prstGeom prst="rect">
            <a:avLst/>
          </a:prstGeom>
          <a:noFill/>
        </p:spPr>
      </p:pic>
      <p:pic>
        <p:nvPicPr>
          <p:cNvPr id="4124" name="Picture 28" descr="149"/>
          <p:cNvPicPr>
            <a:picLocks noChangeAspect="1" noChangeArrowheads="1" noCrop="1"/>
          </p:cNvPicPr>
          <p:nvPr/>
        </p:nvPicPr>
        <p:blipFill>
          <a:blip r:embed="rId6">
            <a:lum bright="-6000"/>
          </a:blip>
          <a:srcRect/>
          <a:stretch>
            <a:fillRect/>
          </a:stretch>
        </p:blipFill>
        <p:spPr bwMode="auto">
          <a:xfrm>
            <a:off x="6659563" y="5300663"/>
            <a:ext cx="663575" cy="865187"/>
          </a:xfrm>
          <a:prstGeom prst="rect">
            <a:avLst/>
          </a:prstGeom>
          <a:noFill/>
        </p:spPr>
      </p:pic>
      <p:pic>
        <p:nvPicPr>
          <p:cNvPr id="4126" name="Picture 30" descr="n_blu05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79613" y="4581525"/>
            <a:ext cx="846137" cy="846138"/>
          </a:xfrm>
          <a:prstGeom prst="rect">
            <a:avLst/>
          </a:prstGeom>
          <a:noFill/>
        </p:spPr>
      </p:pic>
      <p:pic>
        <p:nvPicPr>
          <p:cNvPr id="4127" name="Picture 31" descr="b13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38513" y="5445125"/>
            <a:ext cx="817562" cy="874713"/>
          </a:xfrm>
          <a:prstGeom prst="rect">
            <a:avLst/>
          </a:prstGeom>
          <a:noFill/>
        </p:spPr>
      </p:pic>
      <p:pic>
        <p:nvPicPr>
          <p:cNvPr id="4128" name="Picture 32" descr="n_blu05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8263" y="5516563"/>
            <a:ext cx="774700" cy="774700"/>
          </a:xfrm>
          <a:prstGeom prst="rect">
            <a:avLst/>
          </a:prstGeom>
          <a:noFill/>
        </p:spPr>
      </p:pic>
      <p:pic>
        <p:nvPicPr>
          <p:cNvPr id="4129" name="Picture 33" descr="b13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8600" y="4581525"/>
            <a:ext cx="817563" cy="874713"/>
          </a:xfrm>
          <a:prstGeom prst="rect">
            <a:avLst/>
          </a:prstGeom>
          <a:noFill/>
        </p:spPr>
      </p:pic>
      <p:pic>
        <p:nvPicPr>
          <p:cNvPr id="413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Улыбка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459788" y="6308725"/>
            <a:ext cx="304800" cy="304800"/>
          </a:xfrm>
          <a:prstGeom prst="rect">
            <a:avLst/>
          </a:prstGeom>
          <a:noFill/>
        </p:spPr>
      </p:pic>
      <p:pic>
        <p:nvPicPr>
          <p:cNvPr id="4105" name="Picture 9" descr="b2c9562e264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2241550" y="2781300"/>
            <a:ext cx="1592263" cy="1966913"/>
          </a:xfrm>
          <a:prstGeom prst="rect">
            <a:avLst/>
          </a:prstGeom>
          <a:noFill/>
        </p:spPr>
      </p:pic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3635375" y="1773238"/>
            <a:ext cx="1296988" cy="1368425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FF0000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133" name="AutoShape 3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8172450" y="6308725"/>
            <a:ext cx="719138" cy="406400"/>
          </a:xfrm>
          <a:prstGeom prst="leftArrow">
            <a:avLst>
              <a:gd name="adj1" fmla="val 50000"/>
              <a:gd name="adj2" fmla="val 44238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AFFD2-A480-4674-8E2B-DE08E284704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0.05486 0.05324 C 0.06632 0.06528 0.08351 0.07199 0.10157 0.07199 C 0.12205 0.07199 0.13837 0.06528 0.14983 0.05324 L 0.20486 -7.40741E-7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06997 0.03125 C -0.08455 0.03819 -0.1066 0.04213 -0.129 0.04213 C -0.15504 0.04213 -0.17587 0.03819 -0.19045 0.03125 L -0.2599 2.59259E-6 " pathEditMode="relative" rAng="0" ptsTypes="FffFF">
                                      <p:cBhvr>
                                        <p:cTn id="21" dur="2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0.11685 0.05324 C 0.14132 0.06527 0.17813 0.07199 0.21667 0.07199 C 0.26007 0.07199 0.29497 0.06527 0.31945 0.05324 L 0.43716 4.81481E-6 " pathEditMode="relative" rAng="0" ptsTypes="FffFF">
                                      <p:cBhvr>
                                        <p:cTn id="24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0"/>
                            </p:stCondLst>
                            <p:childTnLst>
                              <p:par>
                                <p:cTn id="43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.05255 L 0.02812 -0.00995 C 0.03403 -0.02407 0.04288 -0.03148 0.05208 -0.03148 C 0.0625 -0.03148 0.07101 -0.02407 0.07691 -0.00995 L 0.10538 0.05255 " pathEditMode="relative" rAng="0" ptsTypes="FffFF">
                                      <p:cBhvr>
                                        <p:cTn id="44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0"/>
                            </p:stCondLst>
                            <p:childTnLst>
                              <p:par>
                                <p:cTn id="53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0.07535 -0.08611 C 0.09132 -0.10555 0.11511 -0.11551 0.13993 -0.11551 C 0.16806 -0.11551 0.1908 -0.10555 0.20677 -0.08611 L 0.28351 -2.59259E-6 " pathEditMode="relative" rAng="0" ptsTypes="FffFF">
                                      <p:cBhvr>
                                        <p:cTn id="54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-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0"/>
                            </p:stCondLst>
                            <p:childTnLst>
                              <p:par>
                                <p:cTn id="63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0.08542 -0.0507 C 0.10348 -0.06273 0.12743 -0.06366 0.15052 -0.05556 C 0.17639 -0.04653 0.19618 -0.03009 0.20764 -0.00764 L 0.26407 0.09282 " pathEditMode="relative" rAng="886152" ptsTypes="FffFF">
                                      <p:cBhvr>
                                        <p:cTn id="64" dur="1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6000"/>
                            </p:stCondLst>
                            <p:childTnLst>
                              <p:par>
                                <p:cTn id="7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000"/>
                            </p:stCondLst>
                            <p:childTnLst>
                              <p:par>
                                <p:cTn id="8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9000"/>
                            </p:stCondLst>
                            <p:childTnLst>
                              <p:par>
                                <p:cTn id="8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2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C 0.00052 0.16042 0.09566 0.28797 0.21337 0.28797 C 0.33021 0.28797 0.425 0.16042 0.42517 -3.33333E-6 C 0.42517 -0.1581 0.33021 -0.28935 0.21215 -0.28935 C 0.09601 -0.28796 2.77778E-7 -0.15926 2.77778E-7 -3.33333E-6 Z " pathEditMode="relative" rAng="16200000" ptsTypes="fffff">
                                      <p:cBhvr>
                                        <p:cTn id="103" dur="2000" spd="-100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-0.32274 -0.20486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103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2000" fill="hold"/>
                                        <p:tgtEl>
                                          <p:spTgt spid="41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7500"/>
                            </p:stCondLst>
                            <p:childTnLst>
                              <p:par>
                                <p:cTn id="117" presetID="35" presetClass="entr" presetSubtype="0" repeatCount="3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3500"/>
                            </p:stCondLst>
                            <p:childTnLst>
                              <p:par>
                                <p:cTn id="1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6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000"/>
                            </p:stCondLst>
                            <p:childTnLst>
                              <p:par>
                                <p:cTn id="1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4500"/>
                            </p:stCondLst>
                            <p:childTnLst>
                              <p:par>
                                <p:cTn id="1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4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5000"/>
                            </p:stCondLst>
                            <p:childTnLst>
                              <p:par>
                                <p:cTn id="1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8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500"/>
                            </p:stCondLst>
                            <p:childTnLst>
                              <p:par>
                                <p:cTn id="140" presetID="37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274 -0.20486 L -0.13923 -0.10417 C -0.10069 -0.08149 -0.04323 -0.06829 0.01667 -0.06829 C 0.08525 -0.06829 0.13993 -0.08149 0.17848 -0.10417 L 0.36233 -0.20486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7500"/>
                            </p:stCondLst>
                            <p:childTnLst>
                              <p:par>
                                <p:cTn id="143" presetID="35" presetClass="entr" presetSubtype="0" repeatCount="3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3500"/>
                            </p:stCondLst>
                            <p:childTnLst>
                              <p:par>
                                <p:cTn id="150" presetID="44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813 -0.17337 L 0.20018 -0.25902 C 0.16337 -0.27824 0.10712 -0.28888 0.04983 -0.28888 C -0.01666 -0.28888 -0.06979 -0.27824 -0.10659 -0.25902 L -0.28333 -0.17337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" y="-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5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0"/>
                </p:tgtEl>
              </p:cMediaNode>
            </p:audio>
          </p:childTnLst>
        </p:cTn>
      </p:par>
    </p:tnLst>
    <p:bldLst>
      <p:bldP spid="4108" grpId="0" animBg="1"/>
      <p:bldP spid="4111" grpId="0" animBg="1"/>
      <p:bldP spid="4112" grpId="0" animBg="1"/>
      <p:bldP spid="4116" grpId="0" animBg="1"/>
      <p:bldP spid="4116" grpId="1" animBg="1"/>
      <p:bldP spid="4116" grpId="2" animBg="1"/>
      <p:bldP spid="4116" grpId="3" animBg="1"/>
      <p:bldP spid="4116" grpId="4" animBg="1"/>
      <p:bldP spid="4116" grpId="5" animBg="1"/>
      <p:bldP spid="4116" grpId="6" animBg="1"/>
      <p:bldP spid="41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2000240"/>
            <a:ext cx="6072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Стр. 20, упр. 316</a:t>
            </a:r>
            <a:endParaRPr lang="ru-RU" sz="5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9" descr="C:\Program Files\Microsoft Office\Clipart\Pub60Cor\an00790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714620"/>
            <a:ext cx="36607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SO00858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700213"/>
            <a:ext cx="401955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395288" y="908050"/>
            <a:ext cx="8153400" cy="8477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6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Спасибо за внимание 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AFFD2-A480-4674-8E2B-DE08E284704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Зимующие птицы</a:t>
            </a:r>
            <a:endParaRPr lang="ru-RU" dirty="0"/>
          </a:p>
        </p:txBody>
      </p:sp>
      <p:pic>
        <p:nvPicPr>
          <p:cNvPr id="1026" name="Picture 2" descr="C:\Users\Админ\Desktop\открытый урок\244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3012380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Админ\Desktop\открытый урок\воробе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713037"/>
            <a:ext cx="4144963" cy="4144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Админ\Desktop\открытый урок\291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480" y="1071546"/>
            <a:ext cx="2857520" cy="3500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14282" y="5286388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Дятел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8992" y="142873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Воробей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464344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Синица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10" name="Picture 1" descr="C:\Users\Админ\Desktop\открытый урок\2294bfdfb6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958178"/>
            <a:ext cx="3000364" cy="4447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Users\Админ\Desktop\открытый урок\воробе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3429000"/>
            <a:ext cx="4386816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 descr="C:\Users\Админ\Desktop\открытый урок\siniza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21896" y="1857364"/>
            <a:ext cx="3822103" cy="2780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Админ\Desktop\открытый урок\2294bfdfb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357586" cy="497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Админ\Desktop\открытый урок\воробе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571876"/>
            <a:ext cx="4386816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Админ\Desktop\открытый урок\siniza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0"/>
            <a:ext cx="5000628" cy="3637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42844" y="4429132"/>
            <a:ext cx="8458200" cy="1222375"/>
          </a:xfrm>
          <a:prstGeom prst="rect">
            <a:avLst/>
          </a:prstGeom>
        </p:spPr>
        <p:txBody>
          <a:bodyPr vert="horz" anchor="ctr">
            <a:normAutofit fontScale="3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89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«правописание безударных падежных окончаний имён прилагательных женского рода»</a:t>
            </a:r>
            <a:endParaRPr kumimoji="0" lang="ru-RU" sz="8900" b="1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785794"/>
            <a:ext cx="49292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Оценка</a:t>
            </a:r>
          </a:p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Упражнения</a:t>
            </a:r>
          </a:p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Новая тема</a:t>
            </a:r>
          </a:p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Итоги</a:t>
            </a:r>
          </a:p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</a:t>
            </a:r>
            <a:endParaRPr lang="ru-RU" sz="5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2" y="1000108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Новая тема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0562" y="2000240"/>
            <a:ext cx="39290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Упражнения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3857628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Оценка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2928934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Контроль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3438" y="4714884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Итоги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0100" y="285728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 УРОКА</a:t>
            </a:r>
            <a:endParaRPr lang="ru-RU" sz="4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571480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ПАДЕЖ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1428736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ВОПРОС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214554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ОКОНЧАНИЕ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8" descr="j008851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143504" y="2597887"/>
            <a:ext cx="3732223" cy="3850543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И.П. КАК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АЯ</a:t>
            </a:r>
            <a:r>
              <a:rPr lang="ru-RU" dirty="0" smtClean="0"/>
              <a:t>? ШУСТР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АЯ</a:t>
            </a:r>
            <a:r>
              <a:rPr lang="ru-RU" dirty="0" smtClean="0"/>
              <a:t> СИНИЦА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128586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Р.П.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ШУСТР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СИНИЦЫ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2071678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Д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.П.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ШУСТР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СИНИЦЕ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2928934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В.П.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УЮ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ШУСТР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УЮ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СИНИЦУ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378619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Т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.П.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ШУСТР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АЯ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СИНИЦЕЙ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282" y="4643446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П.П. О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О ШУСТР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СИНИЦЕ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И.П. КАК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АЯ</a:t>
            </a:r>
            <a:r>
              <a:rPr lang="ru-RU" dirty="0" smtClean="0"/>
              <a:t>? ЗИМН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ЯЯ</a:t>
            </a:r>
            <a:r>
              <a:rPr lang="ru-RU" dirty="0" smtClean="0"/>
              <a:t> ПЕСЕНКА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128586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Р.П.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ЗИМН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ЕЙ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ПЕСЕНКИ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2071678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Д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.П.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ЗИМН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ЕЙ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ПЕСЕНКЕ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2928934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В.П.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УЮ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ЗИМН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ЮЮ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ПЕСЕНКУ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378619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Т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.П.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ЗИМН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ЕЙ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ПЕСЕНКОЙ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282" y="4643446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П.П. О КАК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? О ЗИМН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ЕЙ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ПЕСЕНКЕ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ОКОНЧАНИЯ ИМЁН ПРИЛАГАТЕЛЬНЫХ ЖЕНСКОГО 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И.п.-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-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яя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Р.п. - ой              -ей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Д.п. - ой             -ей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В.п. -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ую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-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юю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Т.п. - ой             -ей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П.п. - ой            -ей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7859C-90EA-4B25-8EDB-49FD131DD8F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2" descr="7842833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8" y="1438275"/>
            <a:ext cx="8594725" cy="7096125"/>
          </a:xfrm>
          <a:prstGeom prst="rect">
            <a:avLst/>
          </a:prstGeom>
          <a:noFill/>
        </p:spPr>
      </p:pic>
      <p:pic>
        <p:nvPicPr>
          <p:cNvPr id="3" name="Содержимое 11" descr="dude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3" y="2786063"/>
            <a:ext cx="1296987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13" descr="3660.gif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3357563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13" descr="3660.gif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4429125"/>
            <a:ext cx="135731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13" descr="3660.gif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4071938"/>
            <a:ext cx="135731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Содержимое 9" descr="cat_link.gif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5" y="2571750"/>
            <a:ext cx="221456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Содержимое 13" descr="3660.gif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25" y="4572000"/>
            <a:ext cx="13573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Содержимое 13" descr="3660.gif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0" y="3214688"/>
            <a:ext cx="135731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Содержимое 9" descr="cat_link.gif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38" y="2500313"/>
            <a:ext cx="1857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Содержимое 9" descr="cat_link.gif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88" y="2714625"/>
            <a:ext cx="19288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Содержимое 20" descr="22f81a44c779e6bbe7c380f7eb2224b6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86375" y="2571750"/>
            <a:ext cx="1000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Содержимое 20" descr="22f81a44c779e6bbe7c380f7eb2224b6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86500" y="2571750"/>
            <a:ext cx="1000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Содержимое 11" descr="dude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75" y="3214688"/>
            <a:ext cx="12525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Овальная выноска 47"/>
          <p:cNvSpPr/>
          <p:nvPr/>
        </p:nvSpPr>
        <p:spPr>
          <a:xfrm>
            <a:off x="3357563" y="2428875"/>
            <a:ext cx="2857500" cy="857250"/>
          </a:xfrm>
          <a:prstGeom prst="wedgeEllipseCallout">
            <a:avLst>
              <a:gd name="adj1" fmla="val -63054"/>
              <a:gd name="adj2" fmla="val 114615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Century Gothic" pitchFamily="34" charset="0"/>
              </a:rPr>
              <a:t>Молодцы!</a:t>
            </a:r>
          </a:p>
        </p:txBody>
      </p:sp>
      <p:sp>
        <p:nvSpPr>
          <p:cNvPr id="30736" name="TextBox 16"/>
          <p:cNvSpPr txBox="1">
            <a:spLocks noChangeArrowheads="1"/>
          </p:cNvSpPr>
          <p:nvPr/>
        </p:nvSpPr>
        <p:spPr bwMode="auto">
          <a:xfrm>
            <a:off x="1714500" y="500063"/>
            <a:ext cx="6072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4000">
                <a:solidFill>
                  <a:srgbClr val="C00000"/>
                </a:solidFill>
                <a:latin typeface="Century Gothic" pitchFamily="34" charset="0"/>
              </a:rPr>
              <a:t>Повторяй! Не зевай!</a:t>
            </a:r>
          </a:p>
        </p:txBody>
      </p:sp>
      <p:pic>
        <p:nvPicPr>
          <p:cNvPr id="18" name="Содержимое 20" descr="22f81a44c779e6bbe7c380f7eb2224b6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00188" y="4572000"/>
            <a:ext cx="1000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Содержимое 20" descr="22f81a44c779e6bbe7c380f7eb2224b6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75" y="4572000"/>
            <a:ext cx="1000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Содержимое 6" descr="ol4ra.gif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13" y="3286125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Содержимое 6" descr="ol4ra.gif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313" y="2714625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Содержимое 6" descr="ol4ra.gif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38" y="2143125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AFFD2-A480-4674-8E2B-DE08E284704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3" name="белром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 0.03333 L -0.25486 0.03333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86 0.03328 L -0.00712 0.0390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500"/>
                            </p:stCondLst>
                            <p:childTnLst>
                              <p:par>
                                <p:cTn id="36" presetID="55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5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9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8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9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2500"/>
                            </p:stCondLst>
                            <p:childTnLst>
                              <p:par>
                                <p:cTn id="96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7500"/>
                            </p:stCondLst>
                            <p:childTnLst>
                              <p:par>
                                <p:cTn id="119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2500"/>
                            </p:stCondLst>
                            <p:childTnLst>
                              <p:par>
                                <p:cTn id="1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3000"/>
                            </p:stCondLst>
                            <p:childTnLst>
                              <p:par>
                                <p:cTn id="1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4000"/>
                            </p:stCondLst>
                            <p:childTnLst>
                              <p:par>
                                <p:cTn id="141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81</TotalTime>
  <Words>245</Words>
  <Application>Microsoft Office PowerPoint</Application>
  <PresentationFormat>Экран (4:3)</PresentationFormat>
  <Paragraphs>72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Урок русского языка в 4 классе «правописание безударных падежных окончаний имён прилагательных женского рода»</vt:lpstr>
      <vt:lpstr>Зимующие птицы</vt:lpstr>
      <vt:lpstr>Слайд 3</vt:lpstr>
      <vt:lpstr>Слайд 4</vt:lpstr>
      <vt:lpstr>Слайд 5</vt:lpstr>
      <vt:lpstr>И.П. КАКАЯ? ШУСТРАЯ СИНИЦА</vt:lpstr>
      <vt:lpstr>И.П. КАКАЯ? ЗИМНЯЯ ПЕСЕНКА</vt:lpstr>
      <vt:lpstr>ОКОНЧАНИЯ ИМЁН ПРИЛАГАТЕЛЬНЫХ ЖЕНСКОГО РОДА</vt:lpstr>
      <vt:lpstr>Слайд 9</vt:lpstr>
      <vt:lpstr>Слайд 10</vt:lpstr>
      <vt:lpstr>Слайд 11</vt:lpstr>
      <vt:lpstr>Слайд 12</vt:lpstr>
      <vt:lpstr>Слайд 13</vt:lpstr>
      <vt:lpstr>Домашнее задание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4 классе «правописание безударных падежных окончаний имён прилагательных женского рода»</dc:title>
  <dc:creator>Админ</dc:creator>
  <cp:lastModifiedBy>Админ</cp:lastModifiedBy>
  <cp:revision>12</cp:revision>
  <dcterms:created xsi:type="dcterms:W3CDTF">2013-02-04T02:36:11Z</dcterms:created>
  <dcterms:modified xsi:type="dcterms:W3CDTF">2013-02-05T08:49:06Z</dcterms:modified>
</cp:coreProperties>
</file>